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6" r:id="rId4"/>
    <p:sldId id="287" r:id="rId5"/>
    <p:sldId id="288" r:id="rId6"/>
    <p:sldId id="289" r:id="rId7"/>
    <p:sldId id="274" r:id="rId8"/>
    <p:sldId id="292" r:id="rId9"/>
    <p:sldId id="291" r:id="rId10"/>
    <p:sldId id="290" r:id="rId11"/>
    <p:sldId id="294" r:id="rId12"/>
    <p:sldId id="295" r:id="rId13"/>
    <p:sldId id="267" r:id="rId14"/>
    <p:sldId id="260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8" autoAdjust="0"/>
    <p:restoredTop sz="94660"/>
  </p:normalViewPr>
  <p:slideViewPr>
    <p:cSldViewPr snapToGrid="0">
      <p:cViewPr varScale="1">
        <p:scale>
          <a:sx n="97" d="100"/>
          <a:sy n="97" d="100"/>
        </p:scale>
        <p:origin x="66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13:37:27.2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95 7626,'-1'2'17032,"3"-5"-15656,1-1-1371,1-1 1,0 1 0,0 0 0,0 0 0,0 0-1,1 0 1,0 1 0,-1-1 0,1 1 0,0 1 0,6-3-1,7-5 2,-8 4-20,1 1 0,0 1 0,0 0 0,0 0 0,0 1 0,1 0 0,20-1 0,87-1-118,-107 5 127,-8 1 4,-1-1 0,1 1 0,-1 0-1,1 0 1,-1 0 0,0 0 0,1 1 0,-1-1 0,0 1 0,0 0 0,0 0-1,0 0 1,0 0 0,4 5 0,38 44 48,-19-20-61,19 14 29,62 50 0,-102-93-13,0 1 0,0-1 0,0 0 0,0-1 0,0 1 0,0-1 0,1 0 0,-1-1 0,0 1 0,1-1 0,-1 0 0,0 0 0,1-1 0,-1 1 0,1-1 0,-1-1 0,0 1 0,0-1 0,0 1 0,0-2 0,0 1 0,0 0 0,-1-1 0,1 0 0,4-3 0,10-17-8,24-22-23,-40 42 27,0 1 0,1 0-1,-1 0 1,1 0 0,-1 0-1,1 1 1,0-1 0,-1 1-1,1 0 1,0 0 0,0 1 0,0-1-1,6 0 1,4 1 1,25-1 11,0 2 1,0 1-1,0 3 0,58 12 0,-83-14-11,0 0 0,0-1 0,0-1 1,0-1-1,18 0 0,0-1-25,-28 1-19,0-1 0,0 0 0,0 0 0,0 0 0,0 0 1,-1-1-1,1 0 0,0 0 0,-1 0 0,1 0 0,-1 0 0,1 0 0,3-5 0,48-48-660,-8 7 465,-41 44 241,-1 0-1,1 0 1,0 1 0,0 0-1,1 0 1,-1 0-1,0 1 1,1 0-1,0 0 1,6-1 0,71 0 52,-56 3-48,-20 1-4,1 0 0,0 0 0,-1 1 1,1 0-1,0 0 0,-1 1 1,0 0-1,10 6 0,65 39 34,-60-33-28,-20-13 26,0-1 1,1 0 0,-1 0-1,1 0 1,0 0 0,-1 0-1,1-1 1,0 0 0,-1 0 0,1 0-1,0 0 1,-1 0 0,8-2-1,-7 1-11,0 0 0,0 1-1,0-1 1,0 1 0,0 0-1,0 1 1,0-1-1,0 0 1,-1 1 0,1 0-1,6 2 1,-10-3-76,1 1 0,-1-1 0,1 0 0,-1 1 0,1-1 0,-1 0 1,1 1-1,-1-1 0,0 1 0,1-1 0,-1 1 0,0-1 0,1 1 0,-1-1 0,0 1 0,0-1 0,0 1 0,1-1 0,-1 1 0,0 0 0,0-1 1,0 1-1,0-1 0,0 1 0,0 0 0,0 9-3383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7T13:37:44.5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1561 520 6737,'0'0'8390,"-3"3"-8131,-28 25 6782,30-28-6591,-40 24 1400,4-11-1673,0-2 0,0-1 0,-1-2 0,0-2 0,0-1 0,-49-1 0,-202 10 245,158-12 114,49 1-222,-160-15-1,156 3-269,49 6-18,-1-1 0,-42-12 0,69 13-14,0 0-1,0-1 1,1 0-1,-1-1 0,1 0 1,1-1-1,-1 0 0,1 0 1,0-1-1,0 0 1,-12-14-1,14 13-7,1 0 1,0 0-1,1 0 1,0-1-1,1 0 1,-1 0-1,2 0 1,-1 0-1,1-1 1,1 1-1,0-1 1,0 0-1,1 1 1,0-1-1,0 0 0,2-18 1,-2 1-3,1-31 6,1 55-7,-1 0-1,1 0 0,-1 0 1,1 0-1,0 0 0,0 0 1,0 0-1,0 0 1,1 1-1,-1-1 0,1 0 1,0 1-1,-1 0 0,1-1 1,3-2-1,16-11-17,2 0 0,-1 2 1,2 0-1,0 2 0,0 0 0,1 2 0,28-8 1,22-2-53,88-13 1,-94 11 61,-59 18-2,0 0 0,1 0 0,-1 1 0,1 1 1,0 0-1,16-2 0,111-3-469,224 0 362,-326 7 116,19-1-3,1 3-1,72 11 1,-67-4 0,-42-8 0,0 2 0,0 0 0,0 1 0,-1 1 1,19 8-1,-35-12 2,15 6 12,0 1 0,-1 0 0,0 1 0,20 16 0,-32-22 7,0 1 1,0 0-1,0 0 0,-1 0 0,1 0 0,-1 1 0,0 0 0,0-1 1,-1 1-1,1 0 0,-1 0 0,0 1 0,-1-1 0,1 0 0,-1 1 1,0-1-1,0 0 0,-1 1 0,1 6 0,-1-2 12,0 3 4,0 0 0,-1-1 0,0 1 0,-3 14 0,2-22-28,0 1 1,0-1-1,-1 1 1,0-1-1,0 0 1,0 0-1,0 0 1,-1-1-1,0 1 1,0-1-1,-7 6 1,-59 48-316,-3-3 0,-123 71 0,74-56-4642,5-11-13011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겉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6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2021-03-27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2021-03-27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2021-03-27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6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ECA8-6058-4651-8BDA-5F47E89CAA14}" type="datetimeFigureOut">
              <a:rPr lang="ko-KR" altLang="en-US" smtClean="0"/>
              <a:t>2021-03-27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pdf/1611.00179.pdf" TargetMode="External"/><Relationship Id="rId5" Type="http://schemas.openxmlformats.org/officeDocument/2006/relationships/hyperlink" Target="https://arxiv.org/abs/1511.06709" TargetMode="External"/><Relationship Id="rId4" Type="http://schemas.openxmlformats.org/officeDocument/2006/relationships/hyperlink" Target="https://arxiv.org/abs/1503.0353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kh-kim.gitbooks.io/pytorch-natural-language-understanding/content/duality/dsl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customXml" Target="../ink/ink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0350" y="2956416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13</a:t>
            </a:r>
            <a:r>
              <a:rPr lang="ko-KR" altLang="en-US" sz="4000" dirty="0">
                <a:latin typeface="+mn-ea"/>
              </a:rPr>
              <a:t>장 듀얼리티 활용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00388" y="2259237"/>
            <a:ext cx="514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NLP Study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34087" y="3831051"/>
            <a:ext cx="5363041" cy="580319"/>
            <a:chOff x="1893189" y="4533054"/>
            <a:chExt cx="5363041" cy="580319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233950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574711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567906" y="4533054"/>
              <a:ext cx="13543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이수미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915472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893189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256230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http://cfile4.uf.tistory.com/image/263C0C3C559675722845E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16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D53367-980C-46C1-AE09-DB25DB486D95}"/>
              </a:ext>
            </a:extLst>
          </p:cNvPr>
          <p:cNvSpPr txBox="1"/>
          <p:nvPr/>
        </p:nvSpPr>
        <p:spPr>
          <a:xfrm>
            <a:off x="1066802" y="641350"/>
            <a:ext cx="78868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3. </a:t>
            </a:r>
            <a:r>
              <a:rPr lang="ko-KR" altLang="en-US" sz="2400" dirty="0" err="1">
                <a:latin typeface="+mn-ea"/>
              </a:rPr>
              <a:t>듀얼리티를</a:t>
            </a:r>
            <a:r>
              <a:rPr lang="ko-KR" altLang="en-US" sz="2400" dirty="0">
                <a:latin typeface="+mn-ea"/>
              </a:rPr>
              <a:t> 활용한 비지도학습</a:t>
            </a:r>
            <a:endParaRPr lang="en-US" altLang="ko-KR" sz="2400" dirty="0">
              <a:latin typeface="+mn-ea"/>
            </a:endParaRPr>
          </a:p>
          <a:p>
            <a:r>
              <a:rPr lang="en-US" altLang="ko-KR" sz="1600" b="1" i="0" dirty="0">
                <a:solidFill>
                  <a:srgbClr val="333333"/>
                </a:solidFill>
                <a:effectLst/>
                <a:latin typeface="Helvetica Neue"/>
              </a:rPr>
              <a:t>  - 3.2 Dual Transfer Learning for NMT with Marginal Distribution Regularization</a:t>
            </a:r>
          </a:p>
          <a:p>
            <a:endParaRPr lang="en-US" altLang="ko-KR" b="1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9DB61-F2C0-4D09-96BE-4E4F60C4B079}"/>
              </a:ext>
            </a:extLst>
          </p:cNvPr>
          <p:cNvSpPr txBox="1"/>
          <p:nvPr/>
        </p:nvSpPr>
        <p:spPr>
          <a:xfrm>
            <a:off x="585018" y="1426253"/>
            <a:ext cx="8205013" cy="6161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Dual Supervised Learning (DSL)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은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Helvetica Neue"/>
              </a:rPr>
              <a:t>베이즈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정리에 따른 수식을 제약조건으로 사용</a:t>
            </a:r>
            <a:endParaRPr lang="en-US" altLang="ko-KR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이 방법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[Wang et al.2017]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은 </a:t>
            </a:r>
            <a:r>
              <a:rPr lang="en-US" altLang="ko-KR" sz="1200" b="1" i="0" dirty="0">
                <a:solidFill>
                  <a:srgbClr val="333333"/>
                </a:solidFill>
                <a:effectLst/>
                <a:latin typeface="Helvetica Neue"/>
              </a:rPr>
              <a:t>Marginal </a:t>
            </a:r>
            <a:r>
              <a:rPr lang="ko-KR" altLang="en-US" sz="1200" b="1" i="0" dirty="0">
                <a:solidFill>
                  <a:srgbClr val="333333"/>
                </a:solidFill>
                <a:effectLst/>
                <a:latin typeface="Helvetica Neue"/>
              </a:rPr>
              <a:t>분포</a:t>
            </a:r>
            <a:r>
              <a:rPr lang="en-US" altLang="ko-KR" sz="1200" b="1" i="0" dirty="0">
                <a:solidFill>
                  <a:srgbClr val="333333"/>
                </a:solidFill>
                <a:effectLst/>
                <a:latin typeface="Helvetica Neue"/>
              </a:rPr>
              <a:t>(distribution)</a:t>
            </a:r>
            <a:r>
              <a:rPr lang="ko-KR" altLang="en-US" sz="1200" b="1" i="0" dirty="0">
                <a:solidFill>
                  <a:srgbClr val="333333"/>
                </a:solidFill>
                <a:effectLst/>
                <a:latin typeface="Helvetica Neue"/>
              </a:rPr>
              <a:t>의 성질을 이용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하여 제약조건을 만듦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F995A17-C5A5-4D8E-88A6-CE58B830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279" y="2316350"/>
            <a:ext cx="6586084" cy="421345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73B969E-65E6-4976-985B-79B1EB5E6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93" y="2131102"/>
            <a:ext cx="1925740" cy="170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07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9F2213E-AF94-4189-B54D-9F9FFDA78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24" y="1308218"/>
            <a:ext cx="5300881" cy="531433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95F929C-A9BB-4044-8EE6-E74E325D315B}"/>
              </a:ext>
            </a:extLst>
          </p:cNvPr>
          <p:cNvSpPr txBox="1"/>
          <p:nvPr/>
        </p:nvSpPr>
        <p:spPr>
          <a:xfrm>
            <a:off x="1066802" y="641350"/>
            <a:ext cx="78868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3. </a:t>
            </a:r>
            <a:r>
              <a:rPr lang="ko-KR" altLang="en-US" sz="2400" dirty="0" err="1">
                <a:latin typeface="+mn-ea"/>
              </a:rPr>
              <a:t>듀얼리티를</a:t>
            </a:r>
            <a:r>
              <a:rPr lang="ko-KR" altLang="en-US" sz="2400" dirty="0">
                <a:latin typeface="+mn-ea"/>
              </a:rPr>
              <a:t> 활용한 비지도학습</a:t>
            </a:r>
            <a:endParaRPr lang="en-US" altLang="ko-KR" sz="2400" dirty="0">
              <a:latin typeface="+mn-ea"/>
            </a:endParaRPr>
          </a:p>
          <a:p>
            <a:r>
              <a:rPr lang="en-US" altLang="ko-KR" sz="1600" b="1" i="0" dirty="0">
                <a:solidFill>
                  <a:srgbClr val="333333"/>
                </a:solidFill>
                <a:effectLst/>
                <a:latin typeface="Helvetica Neue"/>
              </a:rPr>
              <a:t>  - 3.2 Dual Transfer Learning for NMT with Marginal Distribution Regularization</a:t>
            </a:r>
          </a:p>
          <a:p>
            <a:endParaRPr lang="en-US" altLang="ko-KR" b="1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9623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8C9E338E-8ADA-4E3C-96E7-467A8BC8B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42" y="1717282"/>
            <a:ext cx="7709689" cy="2164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AA87D4-B8C8-4902-98F8-36673FBC491F}"/>
              </a:ext>
            </a:extLst>
          </p:cNvPr>
          <p:cNvSpPr txBox="1"/>
          <p:nvPr/>
        </p:nvSpPr>
        <p:spPr>
          <a:xfrm>
            <a:off x="903342" y="3949486"/>
            <a:ext cx="7709705" cy="11701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기존의 단방향 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corpus</a:t>
            </a:r>
            <a:r>
              <a:rPr lang="en-US" altLang="ko-KR" sz="1200" b="0" i="0" u="none" strike="noStrike" dirty="0">
                <a:solidFill>
                  <a:srgbClr val="4183C4"/>
                </a:solidFill>
                <a:effectLst/>
                <a:latin typeface="Helvetica Neue"/>
                <a:hlinkClick r:id="rId4"/>
              </a:rPr>
              <a:t>[</a:t>
            </a:r>
            <a:r>
              <a:rPr lang="en-US" altLang="ko-KR" sz="1200" b="0" i="0" u="none" strike="noStrike" dirty="0" err="1">
                <a:solidFill>
                  <a:srgbClr val="4183C4"/>
                </a:solidFill>
                <a:effectLst/>
                <a:latin typeface="Helvetica Neue"/>
                <a:hlinkClick r:id="rId4"/>
              </a:rPr>
              <a:t>Gulcehre</a:t>
            </a:r>
            <a:r>
              <a:rPr lang="en-US" altLang="ko-KR" sz="1200" b="0" i="0" u="none" strike="noStrike" dirty="0">
                <a:solidFill>
                  <a:srgbClr val="4183C4"/>
                </a:solidFill>
                <a:effectLst/>
                <a:latin typeface="Helvetica Neue"/>
                <a:hlinkClick r:id="rId4"/>
              </a:rPr>
              <a:t> et al.2015]</a:t>
            </a:r>
            <a:r>
              <a:rPr lang="en-US" altLang="ko-KR" sz="1200" b="0" i="0" u="none" strike="noStrike" dirty="0">
                <a:solidFill>
                  <a:srgbClr val="4183C4"/>
                </a:solidFill>
                <a:effectLst/>
                <a:latin typeface="Helvetica Neue"/>
                <a:hlinkClick r:id="rId5"/>
              </a:rPr>
              <a:t>[</a:t>
            </a:r>
            <a:r>
              <a:rPr lang="en-US" altLang="ko-KR" sz="1200" b="0" i="0" u="none" strike="noStrike" dirty="0" err="1">
                <a:solidFill>
                  <a:srgbClr val="4183C4"/>
                </a:solidFill>
                <a:effectLst/>
                <a:latin typeface="Helvetica Neue"/>
                <a:hlinkClick r:id="rId5"/>
              </a:rPr>
              <a:t>Sennrich</a:t>
            </a:r>
            <a:r>
              <a:rPr lang="en-US" altLang="ko-KR" sz="1200" b="0" i="0" u="none" strike="noStrike" dirty="0">
                <a:solidFill>
                  <a:srgbClr val="4183C4"/>
                </a:solidFill>
                <a:effectLst/>
                <a:latin typeface="Helvetica Neue"/>
                <a:hlinkClick r:id="rId5"/>
              </a:rPr>
              <a:t> et al.2016]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를 활용한 방식들과 비교하여 훨씬 더 나은 성능의 개선을</a:t>
            </a:r>
            <a:endParaRPr lang="en-US" altLang="ko-KR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0" i="0" u="none" strike="noStrike" dirty="0">
                <a:solidFill>
                  <a:srgbClr val="4183C4"/>
                </a:solidFill>
                <a:effectLst/>
                <a:latin typeface="Helvetica Neue"/>
                <a:hlinkClick r:id="rId6"/>
              </a:rPr>
              <a:t>Dual Learning[He et al.2016a]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보다도 더 나은 성능을 보여줌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.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불안정하고 비효율적인 강화학습을 사용하지 않고도 더 나은 성능을 보여준 것은 주목할 만한 성과</a:t>
            </a:r>
            <a:endParaRPr lang="ko-KR" alt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AD3AE5-BFB2-48E2-88CA-12549D2469B4}"/>
              </a:ext>
            </a:extLst>
          </p:cNvPr>
          <p:cNvSpPr txBox="1"/>
          <p:nvPr/>
        </p:nvSpPr>
        <p:spPr>
          <a:xfrm>
            <a:off x="1066802" y="641350"/>
            <a:ext cx="78868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3. </a:t>
            </a:r>
            <a:r>
              <a:rPr lang="ko-KR" altLang="en-US" sz="2400" dirty="0" err="1">
                <a:latin typeface="+mn-ea"/>
              </a:rPr>
              <a:t>듀얼리티를</a:t>
            </a:r>
            <a:r>
              <a:rPr lang="ko-KR" altLang="en-US" sz="2400" dirty="0">
                <a:latin typeface="+mn-ea"/>
              </a:rPr>
              <a:t> 활용한 비지도학습</a:t>
            </a:r>
            <a:endParaRPr lang="en-US" altLang="ko-KR" sz="2400" dirty="0">
              <a:latin typeface="+mn-ea"/>
            </a:endParaRPr>
          </a:p>
          <a:p>
            <a:r>
              <a:rPr lang="en-US" altLang="ko-KR" sz="1600" b="1" i="0" dirty="0">
                <a:solidFill>
                  <a:srgbClr val="333333"/>
                </a:solidFill>
                <a:effectLst/>
                <a:latin typeface="Helvetica Neue"/>
              </a:rPr>
              <a:t>  - 3.2 Dual Transfer Learning for NMT with Marginal Distribution Regularization</a:t>
            </a:r>
          </a:p>
          <a:p>
            <a:endParaRPr lang="en-US" altLang="ko-KR" b="1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2563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27843" y="4318246"/>
            <a:ext cx="2581473" cy="2550640"/>
            <a:chOff x="6627843" y="4318246"/>
            <a:chExt cx="2581473" cy="2550640"/>
          </a:xfrm>
        </p:grpSpPr>
        <p:pic>
          <p:nvPicPr>
            <p:cNvPr id="14" name="그림 13" descr="연세대학교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54" b="13474"/>
            <a:stretch>
              <a:fillRect/>
            </a:stretch>
          </p:blipFill>
          <p:spPr bwMode="auto">
            <a:xfrm>
              <a:off x="6627843" y="4318246"/>
              <a:ext cx="2293142" cy="2304307"/>
            </a:xfrm>
            <a:custGeom>
              <a:avLst/>
              <a:gdLst>
                <a:gd name="connsiteX0" fmla="*/ 0 w 2293142"/>
                <a:gd name="connsiteY0" fmla="*/ 0 h 2304307"/>
                <a:gd name="connsiteX1" fmla="*/ 2293142 w 2293142"/>
                <a:gd name="connsiteY1" fmla="*/ 0 h 2304307"/>
                <a:gd name="connsiteX2" fmla="*/ 2293142 w 2293142"/>
                <a:gd name="connsiteY2" fmla="*/ 2304307 h 2304307"/>
                <a:gd name="connsiteX3" fmla="*/ 0 w 2293142"/>
                <a:gd name="connsiteY3" fmla="*/ 2304307 h 230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3142" h="2304307">
                  <a:moveTo>
                    <a:pt x="0" y="0"/>
                  </a:moveTo>
                  <a:lnTo>
                    <a:pt x="2293142" y="0"/>
                  </a:lnTo>
                  <a:lnTo>
                    <a:pt x="2293142" y="2304307"/>
                  </a:lnTo>
                  <a:lnTo>
                    <a:pt x="0" y="230430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타원 8"/>
            <p:cNvSpPr/>
            <p:nvPr/>
          </p:nvSpPr>
          <p:spPr>
            <a:xfrm>
              <a:off x="6742942" y="4392148"/>
              <a:ext cx="2466374" cy="247673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Reference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467F1C-036B-41E7-83F4-445FB6952F80}"/>
              </a:ext>
            </a:extLst>
          </p:cNvPr>
          <p:cNvSpPr txBox="1"/>
          <p:nvPr/>
        </p:nvSpPr>
        <p:spPr>
          <a:xfrm>
            <a:off x="952503" y="1263996"/>
            <a:ext cx="7569192" cy="82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hlinkClick r:id="rId4"/>
              </a:rPr>
              <a:t>https://kh-kim.gitbooks.io/pytorch-natural-language-understanding/content/duality/dsl.html</a:t>
            </a:r>
            <a:endParaRPr lang="en-US" altLang="ko-KR" sz="11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https://arxiv.org/pdf/1707.00415.pdf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latin typeface="+mn-ea"/>
              </a:rPr>
              <a:t>https://arxiv.org/pdf/1703.10593.pdf</a:t>
            </a:r>
          </a:p>
        </p:txBody>
      </p:sp>
    </p:spTree>
    <p:extLst>
      <p:ext uri="{BB962C8B-B14F-4D97-AF65-F5344CB8AC3E}">
        <p14:creationId xmlns:p14="http://schemas.microsoft.com/office/powerpoint/2010/main" val="255690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5" r="4411"/>
          <a:stretch>
            <a:fillRect/>
          </a:stretch>
        </p:blipFill>
        <p:spPr>
          <a:xfrm>
            <a:off x="0" y="92279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7" name="그룹 6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8" name="이등변 삼각형 7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11" name="이등변 삼각형 10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85370" y="1124412"/>
            <a:ext cx="4718475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8793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4" name="이등변 삼각형 3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524" r="8268"/>
          <a:stretch>
            <a:fillRect/>
          </a:stretch>
        </p:blipFill>
        <p:spPr>
          <a:xfrm>
            <a:off x="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0 w 6858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직각 삼각형 9"/>
          <p:cNvSpPr/>
          <p:nvPr/>
        </p:nvSpPr>
        <p:spPr>
          <a:xfrm flipH="1">
            <a:off x="5181599" y="1697753"/>
            <a:ext cx="533399" cy="533399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19978" y="1683771"/>
            <a:ext cx="18419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+mn-ea"/>
              </a:rPr>
              <a:t>Contents</a:t>
            </a:r>
            <a:endParaRPr lang="ko-KR" altLang="en-US" sz="32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406987" y="3061373"/>
            <a:ext cx="3639733" cy="461665"/>
            <a:chOff x="4406987" y="3061373"/>
            <a:chExt cx="3639733" cy="461665"/>
          </a:xfrm>
        </p:grpSpPr>
        <p:sp>
          <p:nvSpPr>
            <p:cNvPr id="12" name="직사각형 11"/>
            <p:cNvSpPr/>
            <p:nvPr/>
          </p:nvSpPr>
          <p:spPr>
            <a:xfrm>
              <a:off x="4406987" y="3061373"/>
              <a:ext cx="354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3876"/>
                  </a:solidFill>
                  <a:latin typeface="+mn-ea"/>
                </a:rPr>
                <a:t>1</a:t>
              </a:r>
              <a:endParaRPr lang="ko-KR" altLang="en-US" sz="2400" dirty="0">
                <a:solidFill>
                  <a:srgbClr val="003876"/>
                </a:solidFill>
                <a:latin typeface="+mn-ea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895921" y="3143559"/>
              <a:ext cx="0" cy="283006"/>
            </a:xfrm>
            <a:prstGeom prst="line">
              <a:avLst/>
            </a:prstGeom>
            <a:ln>
              <a:solidFill>
                <a:srgbClr val="003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5081756" y="3085007"/>
              <a:ext cx="29649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듀얼리티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753818" y="3689519"/>
            <a:ext cx="4180813" cy="461665"/>
            <a:chOff x="4406987" y="3061373"/>
            <a:chExt cx="4180813" cy="461665"/>
          </a:xfrm>
        </p:grpSpPr>
        <p:sp>
          <p:nvSpPr>
            <p:cNvPr id="22" name="직사각형 21"/>
            <p:cNvSpPr/>
            <p:nvPr/>
          </p:nvSpPr>
          <p:spPr>
            <a:xfrm>
              <a:off x="4406987" y="3061373"/>
              <a:ext cx="354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3876"/>
                  </a:solidFill>
                  <a:latin typeface="+mn-ea"/>
                </a:rPr>
                <a:t>2</a:t>
              </a:r>
              <a:endParaRPr lang="ko-KR" altLang="en-US" sz="2400" dirty="0">
                <a:solidFill>
                  <a:srgbClr val="003876"/>
                </a:solidFill>
                <a:latin typeface="+mn-ea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4895921" y="3143559"/>
              <a:ext cx="0" cy="283006"/>
            </a:xfrm>
            <a:prstGeom prst="line">
              <a:avLst/>
            </a:prstGeom>
            <a:ln>
              <a:solidFill>
                <a:srgbClr val="003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5081755" y="3085007"/>
              <a:ext cx="35060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err="1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듀얼리티를</a:t>
              </a:r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 이용한 지도학습</a:t>
              </a: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33538" y="4317665"/>
            <a:ext cx="6345345" cy="461665"/>
            <a:chOff x="4406987" y="3061373"/>
            <a:chExt cx="6345345" cy="461665"/>
          </a:xfrm>
        </p:grpSpPr>
        <p:sp>
          <p:nvSpPr>
            <p:cNvPr id="26" name="직사각형 25"/>
            <p:cNvSpPr/>
            <p:nvPr/>
          </p:nvSpPr>
          <p:spPr>
            <a:xfrm>
              <a:off x="4406987" y="3061373"/>
              <a:ext cx="354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3876"/>
                  </a:solidFill>
                  <a:latin typeface="+mn-ea"/>
                </a:rPr>
                <a:t>3</a:t>
              </a:r>
              <a:endParaRPr lang="ko-KR" altLang="en-US" sz="2400" dirty="0">
                <a:solidFill>
                  <a:srgbClr val="003876"/>
                </a:solidFill>
                <a:latin typeface="+mn-ea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4895921" y="3143559"/>
              <a:ext cx="0" cy="283006"/>
            </a:xfrm>
            <a:prstGeom prst="line">
              <a:avLst/>
            </a:prstGeom>
            <a:ln>
              <a:solidFill>
                <a:srgbClr val="003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5081755" y="3085007"/>
              <a:ext cx="56705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 err="1">
                  <a:latin typeface="+mn-ea"/>
                </a:rPr>
                <a:t>듀얼리티를</a:t>
              </a:r>
              <a:r>
                <a:rPr lang="ko-KR" altLang="en-US" sz="2000" dirty="0">
                  <a:latin typeface="+mn-ea"/>
                </a:rPr>
                <a:t> 활용한 비지도학습</a:t>
              </a:r>
            </a:p>
          </p:txBody>
        </p:sp>
      </p:grpSp>
      <p:pic>
        <p:nvPicPr>
          <p:cNvPr id="33" name="Picture 6" descr="http://cfile4.uf.tistory.com/image/263C0C3C559675722845E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7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559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1. </a:t>
            </a:r>
            <a:r>
              <a:rPr lang="ko-KR" altLang="en-US" sz="2400" dirty="0">
                <a:latin typeface="+mn-ea"/>
              </a:rPr>
              <a:t>듀얼리티</a:t>
            </a:r>
            <a:r>
              <a:rPr lang="en-US" altLang="ko-KR" sz="2400" dirty="0">
                <a:latin typeface="+mn-ea"/>
              </a:rPr>
              <a:t>(Duality) : </a:t>
            </a:r>
            <a:r>
              <a:rPr lang="ko-KR" altLang="en-US" sz="1600" dirty="0">
                <a:latin typeface="+mn-ea"/>
              </a:rPr>
              <a:t>두 도메인 사이의 관계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59D3648-C6B7-4A19-A162-83CE89A5336D}"/>
              </a:ext>
            </a:extLst>
          </p:cNvPr>
          <p:cNvSpPr txBox="1"/>
          <p:nvPr/>
        </p:nvSpPr>
        <p:spPr>
          <a:xfrm>
            <a:off x="5142448" y="1525032"/>
            <a:ext cx="3778537" cy="1837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 err="1">
                <a:latin typeface="+mn-ea"/>
              </a:rPr>
              <a:t>머신러닝에</a:t>
            </a:r>
            <a:r>
              <a:rPr lang="ko-KR" altLang="en-US" sz="1100" dirty="0">
                <a:latin typeface="+mn-ea"/>
              </a:rPr>
              <a:t> 쓰이는 데이터 셋은 두 도메인 사이의 데이터로 구성됨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두 도메인 사이의 데이터 관계를 배우는 방향에 따라 음성 인식이 되기도 하고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음성 합성이 되기도 함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latin typeface="+mn-ea"/>
              </a:rPr>
              <a:t>기계번역은 각 도메인의 데이터 사이에 정보량의 차이가 거의 없다는 점이 가장 큰 특징이자 장점</a:t>
            </a:r>
            <a:endParaRPr lang="en-US" altLang="ko-KR" sz="11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11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A6C97C-78E5-477A-B7E3-53852B1F6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587" y="1346199"/>
            <a:ext cx="4668862" cy="24437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ED0CA12-1CDD-483C-9DB0-7EBADF5A1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3" y="4033140"/>
            <a:ext cx="74580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3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559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1. </a:t>
            </a:r>
            <a:r>
              <a:rPr lang="ko-KR" altLang="en-US" sz="2400" dirty="0">
                <a:latin typeface="+mn-ea"/>
              </a:rPr>
              <a:t>듀얼리티</a:t>
            </a:r>
            <a:r>
              <a:rPr lang="en-US" altLang="ko-KR" sz="2400" dirty="0">
                <a:latin typeface="+mn-ea"/>
              </a:rPr>
              <a:t>(Duality) : </a:t>
            </a:r>
            <a:r>
              <a:rPr lang="en-US" altLang="ko-KR" sz="2400" dirty="0" err="1">
                <a:latin typeface="+mn-ea"/>
              </a:rPr>
              <a:t>CycleGAN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59D3648-C6B7-4A19-A162-83CE89A5336D}"/>
              </a:ext>
            </a:extLst>
          </p:cNvPr>
          <p:cNvSpPr txBox="1"/>
          <p:nvPr/>
        </p:nvSpPr>
        <p:spPr>
          <a:xfrm>
            <a:off x="759881" y="5201352"/>
            <a:ext cx="7819658" cy="826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 err="1">
                <a:latin typeface="+mn-ea"/>
              </a:rPr>
              <a:t>CycleGAN</a:t>
            </a:r>
            <a:r>
              <a:rPr lang="ko-KR" altLang="en-US" sz="1100" dirty="0">
                <a:latin typeface="+mn-ea"/>
              </a:rPr>
              <a:t>이란 </a:t>
            </a:r>
            <a:r>
              <a:rPr lang="ko-KR" altLang="en-US" sz="1100" b="1" u="sng" dirty="0">
                <a:latin typeface="+mn-ea"/>
              </a:rPr>
              <a:t>짝지어지지 않은 두 도메인의 이미지들이 있을 때</a:t>
            </a:r>
            <a:r>
              <a:rPr lang="en-US" altLang="ko-KR" sz="1100" b="1" u="sng" dirty="0">
                <a:latin typeface="+mn-ea"/>
              </a:rPr>
              <a:t>, X </a:t>
            </a:r>
            <a:r>
              <a:rPr lang="ko-KR" altLang="en-US" sz="1100" b="1" u="sng" dirty="0">
                <a:latin typeface="+mn-ea"/>
              </a:rPr>
              <a:t>도메인의 이미지를 </a:t>
            </a:r>
            <a:r>
              <a:rPr lang="en-US" altLang="ko-KR" sz="1100" b="1" u="sng" dirty="0">
                <a:latin typeface="+mn-ea"/>
              </a:rPr>
              <a:t>Y </a:t>
            </a:r>
            <a:r>
              <a:rPr lang="ko-KR" altLang="en-US" sz="1100" b="1" u="sng" dirty="0">
                <a:latin typeface="+mn-ea"/>
              </a:rPr>
              <a:t>도메인의 이미지로 변환하는 방법</a:t>
            </a:r>
            <a:endParaRPr lang="en-US" altLang="ko-KR" sz="1100" b="1" u="sng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effectLst/>
              </a:rPr>
              <a:t>사진의 전체 구조는 유지하되 유명한 화가인 모네의 그림 풍으로 </a:t>
            </a:r>
            <a:r>
              <a:rPr lang="ko-KR" altLang="en-US" sz="1100" dirty="0" err="1">
                <a:effectLst/>
              </a:rPr>
              <a:t>바꾸어주기도</a:t>
            </a:r>
            <a:r>
              <a:rPr lang="ko-KR" altLang="en-US" sz="1100" dirty="0">
                <a:effectLst/>
              </a:rPr>
              <a:t> 하고</a:t>
            </a:r>
            <a:r>
              <a:rPr lang="en-US" altLang="ko-KR" sz="1100" dirty="0">
                <a:effectLst/>
              </a:rPr>
              <a:t>, </a:t>
            </a:r>
            <a:r>
              <a:rPr lang="ko-KR" altLang="en-US" sz="1100" dirty="0">
                <a:effectLst/>
              </a:rPr>
              <a:t>말을 얼룩말 또는 민무늬로 바</a:t>
            </a:r>
            <a:r>
              <a:rPr lang="ko-KR" altLang="en-US" sz="1100" dirty="0"/>
              <a:t>꿈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7251B0-6AA6-4EAE-B2AF-C2807483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55" y="1310608"/>
            <a:ext cx="8063689" cy="377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14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559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1. </a:t>
            </a:r>
            <a:r>
              <a:rPr lang="ko-KR" altLang="en-US" sz="2400" dirty="0">
                <a:latin typeface="+mn-ea"/>
              </a:rPr>
              <a:t>듀얼리티</a:t>
            </a:r>
            <a:r>
              <a:rPr lang="en-US" altLang="ko-KR" sz="2400" dirty="0">
                <a:latin typeface="+mn-ea"/>
              </a:rPr>
              <a:t>(Duality) : </a:t>
            </a:r>
            <a:r>
              <a:rPr lang="en-US" altLang="ko-KR" sz="2400" dirty="0" err="1">
                <a:latin typeface="+mn-ea"/>
              </a:rPr>
              <a:t>CycleGAN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59D3648-C6B7-4A19-A162-83CE89A5336D}"/>
              </a:ext>
            </a:extLst>
          </p:cNvPr>
          <p:cNvSpPr txBox="1"/>
          <p:nvPr/>
        </p:nvSpPr>
        <p:spPr>
          <a:xfrm>
            <a:off x="684012" y="4808632"/>
            <a:ext cx="7683237" cy="1334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effectLst/>
              </a:rPr>
              <a:t>G </a:t>
            </a:r>
            <a:r>
              <a:rPr lang="ko-KR" altLang="en-US" sz="1100" dirty="0">
                <a:effectLst/>
              </a:rPr>
              <a:t>는 </a:t>
            </a:r>
            <a:r>
              <a:rPr lang="en-US" altLang="ko-KR" sz="1100" dirty="0">
                <a:effectLst/>
              </a:rPr>
              <a:t>x </a:t>
            </a:r>
            <a:r>
              <a:rPr lang="ko-KR" altLang="en-US" sz="1100" dirty="0">
                <a:effectLst/>
              </a:rPr>
              <a:t>를 입력으로 받아 </a:t>
            </a:r>
            <a:r>
              <a:rPr lang="en-US" altLang="ko-KR" sz="1100" dirty="0">
                <a:effectLst/>
              </a:rPr>
              <a:t>y^ </a:t>
            </a:r>
            <a:r>
              <a:rPr lang="ko-KR" altLang="en-US" sz="1100" dirty="0">
                <a:effectLst/>
              </a:rPr>
              <a:t>으로 변환</a:t>
            </a:r>
            <a:r>
              <a:rPr lang="en-US" altLang="ko-KR" sz="1100" dirty="0">
                <a:effectLst/>
              </a:rPr>
              <a:t>. </a:t>
            </a:r>
            <a:r>
              <a:rPr lang="ko-KR" altLang="en-US" sz="1100" dirty="0">
                <a:effectLst/>
              </a:rPr>
              <a:t>그리고 </a:t>
            </a:r>
            <a:r>
              <a:rPr lang="en-US" altLang="ko-KR" sz="1100" dirty="0">
                <a:effectLst/>
              </a:rPr>
              <a:t>D</a:t>
            </a:r>
            <a:r>
              <a:rPr lang="en-US" altLang="ko-KR" sz="1100" baseline="-25000" dirty="0">
                <a:effectLst/>
              </a:rPr>
              <a:t>Y</a:t>
            </a:r>
            <a:r>
              <a:rPr lang="en-US" altLang="ko-KR" sz="1100" dirty="0">
                <a:effectLst/>
              </a:rPr>
              <a:t> </a:t>
            </a:r>
            <a:r>
              <a:rPr lang="ko-KR" altLang="en-US" sz="1100" dirty="0">
                <a:effectLst/>
              </a:rPr>
              <a:t>는 </a:t>
            </a:r>
            <a:r>
              <a:rPr lang="en-US" altLang="ko-KR" sz="1100" dirty="0"/>
              <a:t>y</a:t>
            </a:r>
            <a:r>
              <a:rPr lang="en-US" altLang="ko-KR" sz="1100" dirty="0">
                <a:effectLst/>
              </a:rPr>
              <a:t>^ </a:t>
            </a:r>
            <a:r>
              <a:rPr lang="ko-KR" altLang="en-US" sz="1100" dirty="0">
                <a:effectLst/>
              </a:rPr>
              <a:t>또는 </a:t>
            </a:r>
            <a:r>
              <a:rPr lang="en-US" altLang="ko-KR" sz="1100" dirty="0">
                <a:effectLst/>
              </a:rPr>
              <a:t>y </a:t>
            </a:r>
            <a:r>
              <a:rPr lang="ko-KR" altLang="en-US" sz="1100" dirty="0">
                <a:effectLst/>
              </a:rPr>
              <a:t>를 입력으로 받아 합성한 이미지인지 원래 </a:t>
            </a:r>
            <a:r>
              <a:rPr lang="en-US" altLang="ko-KR" sz="1100" dirty="0">
                <a:effectLst/>
              </a:rPr>
              <a:t>Y </a:t>
            </a:r>
            <a:r>
              <a:rPr lang="ko-KR" altLang="en-US" sz="1100" dirty="0">
                <a:effectLst/>
              </a:rPr>
              <a:t>도메인의 이미지인지 예측</a:t>
            </a:r>
            <a:r>
              <a:rPr lang="en-US" altLang="ko-KR" sz="1100" dirty="0">
                <a:effectLst/>
              </a:rPr>
              <a:t>(Real/Fake).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effectLst/>
              </a:rPr>
              <a:t>마찬가지로 </a:t>
            </a:r>
            <a:r>
              <a:rPr lang="en-US" altLang="ko-KR" sz="1100" dirty="0">
                <a:effectLst/>
              </a:rPr>
              <a:t>F </a:t>
            </a:r>
            <a:r>
              <a:rPr lang="ko-KR" altLang="en-US" sz="1100" dirty="0">
                <a:effectLst/>
              </a:rPr>
              <a:t>는 </a:t>
            </a:r>
            <a:r>
              <a:rPr lang="en-US" altLang="ko-KR" sz="1100" dirty="0">
                <a:effectLst/>
              </a:rPr>
              <a:t>y </a:t>
            </a:r>
            <a:r>
              <a:rPr lang="ko-KR" altLang="en-US" sz="1100" dirty="0">
                <a:effectLst/>
              </a:rPr>
              <a:t>를 입력으로 받아 </a:t>
            </a:r>
            <a:r>
              <a:rPr lang="en-US" altLang="ko-KR" sz="1100" dirty="0">
                <a:effectLst/>
              </a:rPr>
              <a:t>x^ </a:t>
            </a:r>
            <a:r>
              <a:rPr lang="ko-KR" altLang="en-US" sz="1100" dirty="0">
                <a:effectLst/>
              </a:rPr>
              <a:t>으로 변환</a:t>
            </a:r>
            <a:r>
              <a:rPr lang="en-US" altLang="ko-KR" sz="1100" dirty="0">
                <a:effectLst/>
              </a:rPr>
              <a:t>. </a:t>
            </a:r>
            <a:r>
              <a:rPr lang="ko-KR" altLang="en-US" sz="1100" dirty="0">
                <a:effectLst/>
              </a:rPr>
              <a:t>그리고 </a:t>
            </a:r>
            <a:r>
              <a:rPr lang="en-US" altLang="ko-KR" sz="1100" dirty="0">
                <a:effectLst/>
              </a:rPr>
              <a:t>D</a:t>
            </a:r>
            <a:r>
              <a:rPr lang="en-US" altLang="ko-KR" sz="1100" baseline="-25000" dirty="0">
                <a:effectLst/>
              </a:rPr>
              <a:t>x</a:t>
            </a:r>
            <a:r>
              <a:rPr lang="ko-KR" altLang="en-US" sz="1100" dirty="0">
                <a:effectLst/>
              </a:rPr>
              <a:t>는 </a:t>
            </a:r>
            <a:r>
              <a:rPr lang="en-US" altLang="ko-KR" sz="1100" dirty="0">
                <a:effectLst/>
              </a:rPr>
              <a:t>x^ </a:t>
            </a:r>
            <a:r>
              <a:rPr lang="ko-KR" altLang="en-US" sz="1100" dirty="0">
                <a:effectLst/>
              </a:rPr>
              <a:t>또는 </a:t>
            </a:r>
            <a:r>
              <a:rPr lang="en-US" altLang="ko-KR" sz="1100" dirty="0">
                <a:effectLst/>
              </a:rPr>
              <a:t>x </a:t>
            </a:r>
            <a:r>
              <a:rPr lang="ko-KR" altLang="en-US" sz="1100" dirty="0">
                <a:effectLst/>
              </a:rPr>
              <a:t>를 입력으로 받아 합성 유부를 판단</a:t>
            </a:r>
            <a:endParaRPr lang="en-US" altLang="ko-KR" sz="1100" dirty="0">
              <a:effectLst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effectLst/>
              </a:rPr>
              <a:t>이 방식의 핵심은 </a:t>
            </a:r>
            <a:r>
              <a:rPr lang="en-US" altLang="ko-KR" sz="1100" u="sng" dirty="0">
                <a:effectLst/>
              </a:rPr>
              <a:t>x^ </a:t>
            </a:r>
            <a:r>
              <a:rPr lang="ko-KR" altLang="en-US" sz="1100" u="sng" dirty="0">
                <a:effectLst/>
              </a:rPr>
              <a:t>나 </a:t>
            </a:r>
            <a:r>
              <a:rPr lang="en-US" altLang="ko-KR" sz="1100" u="sng" dirty="0">
                <a:effectLst/>
              </a:rPr>
              <a:t>y^ </a:t>
            </a:r>
            <a:r>
              <a:rPr lang="ko-KR" altLang="en-US" sz="1100" u="sng" dirty="0">
                <a:effectLst/>
              </a:rPr>
              <a:t>를 합성할 때 기존의 도메인 </a:t>
            </a:r>
            <a:r>
              <a:rPr lang="en-US" altLang="ko-KR" sz="1100" u="sng" dirty="0">
                <a:effectLst/>
              </a:rPr>
              <a:t>X, Y </a:t>
            </a:r>
            <a:r>
              <a:rPr lang="ko-KR" altLang="en-US" sz="1100" u="sng" dirty="0">
                <a:effectLst/>
              </a:rPr>
              <a:t>에 실제로 속하는 이미지처럼 만들어 내야 한다</a:t>
            </a:r>
            <a:endParaRPr lang="en-US" altLang="ko-KR" sz="1100" u="sng" dirty="0">
              <a:effectLst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100" dirty="0">
                <a:effectLst/>
              </a:rPr>
              <a:t>그리고 각각의 </a:t>
            </a:r>
            <a:r>
              <a:rPr lang="en-US" altLang="ko-KR" sz="1100" dirty="0">
                <a:effectLst/>
              </a:rPr>
              <a:t>x^ </a:t>
            </a:r>
            <a:r>
              <a:rPr lang="ko-KR" altLang="en-US" sz="1100" dirty="0">
                <a:effectLst/>
              </a:rPr>
              <a:t>와 </a:t>
            </a:r>
            <a:r>
              <a:rPr lang="en-US" altLang="ko-KR" sz="1100" dirty="0">
                <a:effectLst/>
              </a:rPr>
              <a:t>y^ </a:t>
            </a:r>
            <a:r>
              <a:rPr lang="ko-KR" altLang="en-US" sz="1100" dirty="0">
                <a:effectLst/>
              </a:rPr>
              <a:t>로부터 </a:t>
            </a:r>
            <a:r>
              <a:rPr lang="ko-KR" altLang="en-US" sz="1100" u="sng" dirty="0">
                <a:effectLst/>
              </a:rPr>
              <a:t>원래 데이터로 돌아올 수 있어야</a:t>
            </a:r>
            <a:r>
              <a:rPr lang="ko-KR" altLang="en-US" sz="1100" dirty="0">
                <a:effectLst/>
              </a:rPr>
              <a:t> 한다</a:t>
            </a:r>
            <a:endParaRPr lang="en-US" altLang="ko-KR" sz="11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531B5BC-56FB-43BC-8F3C-4D7FBD64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53" y="1464964"/>
            <a:ext cx="7267575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5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634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듀얼 지도학습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latin typeface="+mn-ea"/>
              </a:rPr>
              <a:t>DSL</a:t>
            </a:r>
            <a:r>
              <a:rPr lang="en-US" altLang="ko-KR" dirty="0">
                <a:latin typeface="+mn-ea"/>
              </a:rPr>
              <a:t> dual supervised learning)</a:t>
            </a:r>
            <a:endParaRPr lang="ko-KR" altLang="en-US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59D3648-C6B7-4A19-A162-83CE89A5336D}"/>
              </a:ext>
            </a:extLst>
          </p:cNvPr>
          <p:cNvSpPr txBox="1"/>
          <p:nvPr/>
        </p:nvSpPr>
        <p:spPr>
          <a:xfrm>
            <a:off x="484016" y="1103015"/>
            <a:ext cx="8286358" cy="61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200" b="1" u="sng" dirty="0">
                <a:effectLst/>
              </a:rPr>
              <a:t>기존의 </a:t>
            </a:r>
            <a:r>
              <a:rPr lang="en-US" altLang="ko-KR" sz="1200" b="1" u="sng" dirty="0">
                <a:effectLst/>
              </a:rPr>
              <a:t>Teacher Forcing</a:t>
            </a:r>
            <a:r>
              <a:rPr lang="ko-KR" altLang="en-US" sz="1200" b="1" u="sng" dirty="0">
                <a:effectLst/>
              </a:rPr>
              <a:t>의 문제로 생기는 어려움을 강화학습을 사용하지 않고</a:t>
            </a:r>
            <a:r>
              <a:rPr lang="en-US" altLang="ko-KR" sz="1200" b="1" u="sng" dirty="0">
                <a:effectLst/>
              </a:rPr>
              <a:t>, D</a:t>
            </a:r>
            <a:r>
              <a:rPr lang="en-US" altLang="ko-KR" sz="1200" b="1" u="sng" dirty="0"/>
              <a:t>ua</a:t>
            </a:r>
            <a:r>
              <a:rPr lang="en-US" altLang="ko-KR" sz="1200" b="1" u="sng" dirty="0">
                <a:effectLst/>
              </a:rPr>
              <a:t>lity</a:t>
            </a:r>
            <a:r>
              <a:rPr lang="ko-KR" altLang="en-US" sz="1200" b="1" u="sng" dirty="0">
                <a:effectLst/>
              </a:rPr>
              <a:t>로부터 </a:t>
            </a:r>
            <a:r>
              <a:rPr lang="en-US" altLang="ko-KR" sz="1200" b="1" u="sng" dirty="0">
                <a:effectLst/>
              </a:rPr>
              <a:t>regularization term</a:t>
            </a:r>
            <a:r>
              <a:rPr lang="ko-KR" altLang="en-US" sz="1200" b="1" u="sng" dirty="0">
                <a:effectLst/>
              </a:rPr>
              <a:t>을 이끌어내어 해결</a:t>
            </a:r>
            <a:endParaRPr lang="en-US" altLang="ko-KR" sz="1200" b="1" u="sng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B57E672-6CF9-40AE-B3EF-12353188F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33" y="1865313"/>
            <a:ext cx="6851303" cy="45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30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D53367-980C-46C1-AE09-DB25DB486D95}"/>
              </a:ext>
            </a:extLst>
          </p:cNvPr>
          <p:cNvSpPr txBox="1"/>
          <p:nvPr/>
        </p:nvSpPr>
        <p:spPr>
          <a:xfrm>
            <a:off x="1066803" y="641350"/>
            <a:ext cx="6346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듀얼 지도학습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latin typeface="+mn-ea"/>
              </a:rPr>
              <a:t>DSL</a:t>
            </a:r>
            <a:r>
              <a:rPr lang="en-US" altLang="ko-KR" dirty="0">
                <a:latin typeface="+mn-ea"/>
              </a:rPr>
              <a:t> dual supervised learning)</a:t>
            </a:r>
            <a:endParaRPr lang="ko-KR" altLang="en-US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E5E10A-4EC1-4E1C-93FC-51B0D5710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3" y="1103015"/>
            <a:ext cx="7073891" cy="420805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7DEC100-481D-49CD-B858-9276F71C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9448" y="5069816"/>
            <a:ext cx="3541353" cy="14599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C5F3143B-5DE4-4315-9590-9071EAA2CFD4}"/>
                  </a:ext>
                </a:extLst>
              </p14:cNvPr>
              <p14:cNvContentPartPr/>
              <p14:nvPr/>
            </p14:nvContentPartPr>
            <p14:xfrm>
              <a:off x="4582219" y="6185501"/>
              <a:ext cx="686160" cy="95040"/>
            </p14:xfrm>
          </p:contentPart>
        </mc:Choice>
        <mc:Fallback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C5F3143B-5DE4-4315-9590-9071EAA2CF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3219" y="6176501"/>
                <a:ext cx="7038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E2D622F0-41D8-4217-8A22-FD2135CEA205}"/>
                  </a:ext>
                </a:extLst>
              </p14:cNvPr>
              <p14:cNvContentPartPr/>
              <p14:nvPr/>
            </p14:nvContentPartPr>
            <p14:xfrm>
              <a:off x="7279339" y="5994701"/>
              <a:ext cx="631800" cy="264240"/>
            </p14:xfrm>
          </p:contentPart>
        </mc:Choice>
        <mc:Fallback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E2D622F0-41D8-4217-8A22-FD2135CEA20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70339" y="5985701"/>
                <a:ext cx="649440" cy="28188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7E79CA36-5AF2-4D9F-AB45-8D39D48C547B}"/>
              </a:ext>
            </a:extLst>
          </p:cNvPr>
          <p:cNvSpPr txBox="1"/>
          <p:nvPr/>
        </p:nvSpPr>
        <p:spPr>
          <a:xfrm>
            <a:off x="914189" y="5903854"/>
            <a:ext cx="331347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200" b="0" i="1" u="sng" dirty="0">
                <a:solidFill>
                  <a:srgbClr val="333333"/>
                </a:solidFill>
                <a:effectLst/>
                <a:latin typeface="+mn-ea"/>
              </a:rPr>
              <a:t>regularization term</a:t>
            </a:r>
            <a:r>
              <a:rPr lang="ko-KR" altLang="en-US" sz="1200" b="0" i="1" u="sng" dirty="0">
                <a:solidFill>
                  <a:srgbClr val="333333"/>
                </a:solidFill>
                <a:effectLst/>
                <a:latin typeface="+mn-ea"/>
              </a:rPr>
              <a:t>을 추가하여 강화학습을 상회하는 성능을 얻어낸 것이 주목할 점</a:t>
            </a:r>
            <a:endParaRPr lang="ko-KR" altLang="en-US" sz="1200" i="1" u="sng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E3A037D-D544-45C6-A5D1-088E376AAC2B}"/>
              </a:ext>
            </a:extLst>
          </p:cNvPr>
          <p:cNvSpPr/>
          <p:nvPr/>
        </p:nvSpPr>
        <p:spPr>
          <a:xfrm>
            <a:off x="6272981" y="3687097"/>
            <a:ext cx="550606" cy="275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A9F1FB-44D0-4C37-8E74-7DFFC1127ABF}"/>
              </a:ext>
            </a:extLst>
          </p:cNvPr>
          <p:cNvSpPr txBox="1"/>
          <p:nvPr/>
        </p:nvSpPr>
        <p:spPr>
          <a:xfrm>
            <a:off x="6204155" y="3900248"/>
            <a:ext cx="12698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Regularization term</a:t>
            </a:r>
          </a:p>
          <a:p>
            <a:r>
              <a:rPr lang="en-US" altLang="ko-KR" sz="1000" dirty="0">
                <a:solidFill>
                  <a:srgbClr val="FF0000"/>
                </a:solidFill>
              </a:rPr>
              <a:t>But data dependent!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B384A39-5880-467D-AF89-A206968D4E35}"/>
              </a:ext>
            </a:extLst>
          </p:cNvPr>
          <p:cNvSpPr/>
          <p:nvPr/>
        </p:nvSpPr>
        <p:spPr>
          <a:xfrm>
            <a:off x="1522669" y="1120917"/>
            <a:ext cx="5861356" cy="396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29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D53367-980C-46C1-AE09-DB25DB486D95}"/>
              </a:ext>
            </a:extLst>
          </p:cNvPr>
          <p:cNvSpPr txBox="1"/>
          <p:nvPr/>
        </p:nvSpPr>
        <p:spPr>
          <a:xfrm>
            <a:off x="1066803" y="641350"/>
            <a:ext cx="6346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3. </a:t>
            </a:r>
            <a:r>
              <a:rPr lang="ko-KR" altLang="en-US" sz="2400" dirty="0" err="1">
                <a:latin typeface="+mn-ea"/>
              </a:rPr>
              <a:t>듀얼리티를</a:t>
            </a:r>
            <a:r>
              <a:rPr lang="ko-KR" altLang="en-US" sz="2400" dirty="0">
                <a:latin typeface="+mn-ea"/>
              </a:rPr>
              <a:t> 활용한 비지도학습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  -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3.1 Dual Learning for Machine Translation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D28702-FCED-43EA-BFCB-DC4047D770B4}"/>
              </a:ext>
            </a:extLst>
          </p:cNvPr>
          <p:cNvSpPr txBox="1"/>
          <p:nvPr/>
        </p:nvSpPr>
        <p:spPr>
          <a:xfrm>
            <a:off x="585018" y="1495077"/>
            <a:ext cx="8205013" cy="89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monolingual sentence(</a:t>
            </a:r>
            <a:r>
              <a:rPr lang="en-US" altLang="ko-KR" sz="1200" b="0" dirty="0">
                <a:solidFill>
                  <a:srgbClr val="333333"/>
                </a:solidFill>
                <a:effectLst/>
                <a:latin typeface="KaTeX_Main"/>
              </a:rPr>
              <a:t>s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에 대해서 번역을 하고 그 문장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ko-KR" sz="1200" b="0" dirty="0">
                <a:solidFill>
                  <a:srgbClr val="333333"/>
                </a:solidFill>
                <a:effectLst/>
                <a:latin typeface="KaTeX_Main"/>
              </a:rPr>
              <a:t>s_</a:t>
            </a:r>
            <a:r>
              <a:rPr lang="ko-KR" altLang="en-US" sz="1200" b="0" dirty="0">
                <a:solidFill>
                  <a:srgbClr val="333333"/>
                </a:solidFill>
                <a:effectLst/>
                <a:latin typeface="KaTeX_Main"/>
              </a:rPr>
              <a:t>​</a:t>
            </a:r>
            <a:r>
              <a:rPr lang="en-US" altLang="ko-KR" sz="1200" b="0" i="1" dirty="0">
                <a:solidFill>
                  <a:srgbClr val="333333"/>
                </a:solidFill>
                <a:effectLst/>
                <a:latin typeface="KaTeX_Math"/>
              </a:rPr>
              <a:t>mid</a:t>
            </a:r>
            <a:r>
              <a:rPr lang="ko-KR" altLang="en-US" sz="1200" b="0" dirty="0">
                <a:solidFill>
                  <a:srgbClr val="333333"/>
                </a:solidFill>
                <a:effectLst/>
                <a:latin typeface="KaTeX_Main"/>
              </a:rPr>
              <a:t>​​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을 사용하여 복원을 하였을 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en-US" altLang="ko-KR" sz="1200" b="0" dirty="0">
                <a:solidFill>
                  <a:srgbClr val="333333"/>
                </a:solidFill>
                <a:effectLst/>
                <a:latin typeface="KaTeX_Main"/>
              </a:rPr>
              <a:t>​</a:t>
            </a:r>
            <a:r>
              <a:rPr lang="en-US" altLang="ko-KR" sz="1200" b="0" i="1" dirty="0">
                <a:solidFill>
                  <a:srgbClr val="333333"/>
                </a:solidFill>
                <a:effectLst/>
                <a:latin typeface="KaTeX_Math"/>
              </a:rPr>
              <a:t>s</a:t>
            </a:r>
            <a:r>
              <a:rPr lang="ko-KR" altLang="en-US" sz="1200" b="0" dirty="0">
                <a:solidFill>
                  <a:srgbClr val="333333"/>
                </a:solidFill>
                <a:effectLst/>
                <a:latin typeface="KaTeX_Main"/>
              </a:rPr>
              <a:t>​</a:t>
            </a:r>
            <a:r>
              <a:rPr lang="en-US" altLang="ko-KR" sz="1200" b="0" dirty="0">
                <a:solidFill>
                  <a:srgbClr val="333333"/>
                </a:solidFill>
                <a:effectLst/>
                <a:latin typeface="KaTeX_Main"/>
              </a:rPr>
              <a:t>^​​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)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원래의 처음 문장으로 돌아올 수 있도록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(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처음 문장과의 차이를 최소화 하도록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)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훈련하는 것</a:t>
            </a:r>
            <a:endParaRPr lang="en-US" altLang="ko-KR" sz="12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이때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번역된 문장 </a:t>
            </a:r>
            <a:r>
              <a:rPr lang="en-US" altLang="ko-KR" sz="1200" b="0" dirty="0">
                <a:solidFill>
                  <a:srgbClr val="333333"/>
                </a:solidFill>
                <a:effectLst/>
                <a:latin typeface="KaTeX_Main"/>
              </a:rPr>
              <a:t>s_</a:t>
            </a:r>
            <a:r>
              <a:rPr lang="ko-KR" altLang="en-US" sz="1200" b="0" dirty="0">
                <a:solidFill>
                  <a:srgbClr val="333333"/>
                </a:solidFill>
                <a:effectLst/>
                <a:latin typeface="KaTeX_Main"/>
              </a:rPr>
              <a:t>​</a:t>
            </a:r>
            <a:r>
              <a:rPr lang="en-US" altLang="ko-KR" sz="1200" b="0" i="1" dirty="0">
                <a:solidFill>
                  <a:srgbClr val="333333"/>
                </a:solidFill>
                <a:effectLst/>
                <a:latin typeface="KaTeX_Math"/>
              </a:rPr>
              <a:t>mid</a:t>
            </a:r>
            <a:r>
              <a:rPr lang="ko-KR" altLang="en-US" sz="1200" b="0" dirty="0">
                <a:solidFill>
                  <a:srgbClr val="333333"/>
                </a:solidFill>
                <a:effectLst/>
                <a:latin typeface="KaTeX_Main"/>
              </a:rPr>
              <a:t>​​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는 자연스러운 해당 언어의 문장이 </a:t>
            </a:r>
            <a:r>
              <a:rPr lang="ko-KR" altLang="en-US" sz="1200" b="0" i="0" dirty="0" err="1">
                <a:solidFill>
                  <a:srgbClr val="333333"/>
                </a:solidFill>
                <a:effectLst/>
                <a:latin typeface="Helvetica Neue"/>
              </a:rPr>
              <a:t>되었는가도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Helvetica Neue"/>
              </a:rPr>
              <a:t> 중요한 지표가 됩니다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9D06738-5781-41EA-A2D1-D2630FC4F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16" y="2798175"/>
            <a:ext cx="3771222" cy="33431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804C638-10E4-4422-A01F-BED27570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363" y="2361669"/>
            <a:ext cx="4502729" cy="4421494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9765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8D53367-980C-46C1-AE09-DB25DB486D95}"/>
              </a:ext>
            </a:extLst>
          </p:cNvPr>
          <p:cNvSpPr txBox="1"/>
          <p:nvPr/>
        </p:nvSpPr>
        <p:spPr>
          <a:xfrm>
            <a:off x="1066803" y="641350"/>
            <a:ext cx="6346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3. </a:t>
            </a:r>
            <a:r>
              <a:rPr lang="ko-KR" altLang="en-US" sz="2400" dirty="0" err="1">
                <a:latin typeface="+mn-ea"/>
              </a:rPr>
              <a:t>듀얼리티를</a:t>
            </a:r>
            <a:r>
              <a:rPr lang="ko-KR" altLang="en-US" sz="2400" dirty="0">
                <a:latin typeface="+mn-ea"/>
              </a:rPr>
              <a:t> 활용한 비지도학습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  -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Helvetica Neue"/>
              </a:rPr>
              <a:t>3.1 Dual Learning for Machine Translation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866989-4EB2-4DD0-B481-A849BE615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1" y="1472844"/>
            <a:ext cx="5931464" cy="51057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198271-5350-443D-8979-FBA611921BB3}"/>
              </a:ext>
            </a:extLst>
          </p:cNvPr>
          <p:cNvSpPr txBox="1"/>
          <p:nvPr/>
        </p:nvSpPr>
        <p:spPr>
          <a:xfrm>
            <a:off x="6387487" y="2083150"/>
            <a:ext cx="2499642" cy="3107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100" b="0" i="0" dirty="0">
                <a:solidFill>
                  <a:srgbClr val="333333"/>
                </a:solidFill>
                <a:effectLst/>
                <a:latin typeface="Helvetica Neue"/>
              </a:rPr>
              <a:t>문장의 길이와 상관 없이 모든 구간에서 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Helvetica Neue"/>
              </a:rPr>
              <a:t>baseline NMT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Helvetica Neue"/>
              </a:rPr>
              <a:t>를 성능 압도</a:t>
            </a:r>
            <a:endParaRPr lang="en-US" altLang="ko-KR" sz="1100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100" b="0" i="0" dirty="0">
                <a:solidFill>
                  <a:srgbClr val="333333"/>
                </a:solidFill>
                <a:effectLst/>
                <a:latin typeface="Helvetica Neue"/>
              </a:rPr>
              <a:t>다만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Helvetica Neue"/>
              </a:rPr>
              <a:t>병렬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Helvetica Neue"/>
              </a:rPr>
              <a:t>(parallel) corpus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Helvetica Neue"/>
              </a:rPr>
              <a:t>의 양이 커질수록 단방향</a:t>
            </a:r>
            <a:r>
              <a:rPr lang="en-US" altLang="ko-KR" sz="1100" b="0" i="0" dirty="0">
                <a:solidFill>
                  <a:srgbClr val="333333"/>
                </a:solidFill>
                <a:effectLst/>
                <a:latin typeface="Helvetica Neue"/>
              </a:rPr>
              <a:t>(monolingual) corpus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Helvetica Neue"/>
              </a:rPr>
              <a:t>에 의한 성능 향상의 폭이 줄어</a:t>
            </a:r>
            <a:r>
              <a:rPr lang="ko-KR" altLang="en-US" sz="1100" dirty="0">
                <a:solidFill>
                  <a:srgbClr val="333333"/>
                </a:solidFill>
                <a:latin typeface="Helvetica Neue"/>
              </a:rPr>
              <a:t>듦</a:t>
            </a:r>
            <a:endParaRPr lang="en-US" altLang="ko-KR" sz="1100" dirty="0">
              <a:solidFill>
                <a:srgbClr val="333333"/>
              </a:solidFill>
              <a:latin typeface="Helvetica Neue"/>
            </a:endParaRPr>
          </a:p>
          <a:p>
            <a:pPr marL="171450" indent="-171450" algn="l">
              <a:lnSpc>
                <a:spcPct val="150000"/>
              </a:lnSpc>
              <a:buFontTx/>
              <a:buChar char="-"/>
            </a:pPr>
            <a:r>
              <a:rPr lang="ko-KR" altLang="en-US" sz="1100" i="0" dirty="0">
                <a:solidFill>
                  <a:srgbClr val="333333"/>
                </a:solidFill>
                <a:effectLst/>
                <a:latin typeface="Helvetica Neue"/>
              </a:rPr>
              <a:t>강화학습과 </a:t>
            </a:r>
            <a:r>
              <a:rPr lang="en-US" altLang="ko-KR" sz="1100" i="0" dirty="0">
                <a:solidFill>
                  <a:srgbClr val="333333"/>
                </a:solidFill>
                <a:effectLst/>
                <a:latin typeface="Helvetica Neue"/>
              </a:rPr>
              <a:t>Duality</a:t>
            </a:r>
            <a:r>
              <a:rPr lang="ko-KR" altLang="en-US" sz="1100" i="0" dirty="0">
                <a:solidFill>
                  <a:srgbClr val="333333"/>
                </a:solidFill>
                <a:effectLst/>
                <a:latin typeface="Helvetica Neue"/>
              </a:rPr>
              <a:t>를 접목하여 </a:t>
            </a:r>
            <a:r>
              <a:rPr lang="ko-KR" altLang="en-US" sz="1100" b="1" i="0" u="sng" dirty="0">
                <a:solidFill>
                  <a:srgbClr val="333333"/>
                </a:solidFill>
                <a:effectLst/>
                <a:latin typeface="Helvetica Neue"/>
              </a:rPr>
              <a:t>적은 양의 병렬</a:t>
            </a:r>
            <a:r>
              <a:rPr lang="en-US" altLang="ko-KR" sz="1100" b="1" i="0" u="sng" dirty="0">
                <a:solidFill>
                  <a:srgbClr val="333333"/>
                </a:solidFill>
                <a:effectLst/>
                <a:latin typeface="Helvetica Neue"/>
              </a:rPr>
              <a:t>(parallel) corpus</a:t>
            </a:r>
            <a:r>
              <a:rPr lang="ko-KR" altLang="en-US" sz="1100" b="1" i="0" u="sng" dirty="0">
                <a:solidFill>
                  <a:srgbClr val="333333"/>
                </a:solidFill>
                <a:effectLst/>
                <a:latin typeface="Helvetica Neue"/>
              </a:rPr>
              <a:t>와 다수의 단방향</a:t>
            </a:r>
            <a:r>
              <a:rPr lang="en-US" altLang="ko-KR" sz="1100" b="1" i="0" u="sng" dirty="0">
                <a:solidFill>
                  <a:srgbClr val="333333"/>
                </a:solidFill>
                <a:effectLst/>
                <a:latin typeface="Helvetica Neue"/>
              </a:rPr>
              <a:t>(monolingual) corpus</a:t>
            </a:r>
            <a:r>
              <a:rPr lang="ko-KR" altLang="en-US" sz="1100" b="1" i="0" u="sng" dirty="0">
                <a:solidFill>
                  <a:srgbClr val="333333"/>
                </a:solidFill>
                <a:effectLst/>
                <a:latin typeface="Helvetica Neue"/>
              </a:rPr>
              <a:t>를 활용하여 번역기의 성능을 효과적으로 끌어올리는 방법을 제시</a:t>
            </a:r>
            <a:r>
              <a:rPr lang="ko-KR" altLang="en-US" sz="1100" b="0" i="0" dirty="0">
                <a:solidFill>
                  <a:srgbClr val="333333"/>
                </a:solidFill>
                <a:effectLst/>
                <a:latin typeface="Helvetica Neue"/>
              </a:rPr>
              <a:t>하였다는 점에서 주목</a:t>
            </a:r>
          </a:p>
        </p:txBody>
      </p:sp>
    </p:spTree>
    <p:extLst>
      <p:ext uri="{BB962C8B-B14F-4D97-AF65-F5344CB8AC3E}">
        <p14:creationId xmlns:p14="http://schemas.microsoft.com/office/powerpoint/2010/main" val="781228455"/>
      </p:ext>
    </p:extLst>
  </p:cSld>
  <p:clrMapOvr>
    <a:masterClrMapping/>
  </p:clrMapOvr>
</p:sld>
</file>

<file path=ppt/theme/theme1.xml><?xml version="1.0" encoding="utf-8"?>
<a:theme xmlns:a="http://schemas.openxmlformats.org/drawingml/2006/main" name="마스터 슬라이드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8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28467</TotalTime>
  <Words>597</Words>
  <Application>Microsoft Office PowerPoint</Application>
  <PresentationFormat>화면 슬라이드 쇼(4:3)</PresentationFormat>
  <Paragraphs>53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Calibri</vt:lpstr>
      <vt:lpstr>맑은 고딕</vt:lpstr>
      <vt:lpstr>Helvetica Neue</vt:lpstr>
      <vt:lpstr>KaTeX_Math</vt:lpstr>
      <vt:lpstr>Arial</vt:lpstr>
      <vt:lpstr>KaTeX_Main</vt:lpstr>
      <vt:lpstr>Calibri Light</vt:lpstr>
      <vt:lpstr>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이수미</cp:lastModifiedBy>
  <cp:revision>122</cp:revision>
  <dcterms:created xsi:type="dcterms:W3CDTF">2016-12-05T11:56:24Z</dcterms:created>
  <dcterms:modified xsi:type="dcterms:W3CDTF">2021-03-27T14:29:37Z</dcterms:modified>
</cp:coreProperties>
</file>